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Raleway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5.xml"/><Relationship Id="rId41" Type="http://schemas.openxmlformats.org/officeDocument/2006/relationships/font" Target="fonts/Lat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bold.fntdata"/><Relationship Id="rId12" Type="http://schemas.openxmlformats.org/officeDocument/2006/relationships/slide" Target="slides/slide7.xml"/><Relationship Id="rId34" Type="http://schemas.openxmlformats.org/officeDocument/2006/relationships/font" Target="fonts/Raleway-regular.fntdata"/><Relationship Id="rId15" Type="http://schemas.openxmlformats.org/officeDocument/2006/relationships/slide" Target="slides/slide10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9.xml"/><Relationship Id="rId36" Type="http://schemas.openxmlformats.org/officeDocument/2006/relationships/font" Target="fonts/Raleway-italic.fntdata"/><Relationship Id="rId17" Type="http://schemas.openxmlformats.org/officeDocument/2006/relationships/slide" Target="slides/slide12.xml"/><Relationship Id="rId39" Type="http://schemas.openxmlformats.org/officeDocument/2006/relationships/font" Target="fonts/Lato-bold.fntdata"/><Relationship Id="rId16" Type="http://schemas.openxmlformats.org/officeDocument/2006/relationships/slide" Target="slides/slide11.xml"/><Relationship Id="rId38" Type="http://schemas.openxmlformats.org/officeDocument/2006/relationships/font" Target="fonts/La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orldpopulationreview.com/us-cities/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31f214024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31f214024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3134907a1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3134907a1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3134907a1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3134907a1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Even with Aug/Sept, online free event data have limited availability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Zero coefficients, mostly because of missing values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13 events out of the 2-month range (scarce data)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Promotion days/holidays have large positive weights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Family/education events are negatively correlated with sales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Month_aug cancels out the effect of month_sept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21d02a984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21d02a984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Goal: draw insights for significant events/factors that contribute to sales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http://worldpopulationreview.com/us-cities/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21d02a984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21d02a984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●"/>
            </a:pPr>
            <a:r>
              <a:rPr b="1"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Demographics</a:t>
            </a:r>
            <a:endParaRPr b="1"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○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Median age: 33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●"/>
            </a:pPr>
            <a:r>
              <a:rPr b="1"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Economy</a:t>
            </a:r>
            <a:endParaRPr b="1"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○"/>
            </a:pPr>
            <a:r>
              <a:rPr b="1"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High-tech center</a:t>
            </a:r>
            <a:endParaRPr b="1"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○"/>
            </a:pPr>
            <a:r>
              <a:rPr b="1"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Tourism industry</a:t>
            </a:r>
            <a:endParaRPr b="1"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■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Walt Disney World Resort, Universal Orlando Resort, SeaWorld</a:t>
            </a:r>
            <a:endParaRPr b="1"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21d02a984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621d02a984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category for events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2019.09.15-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21d02a984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621d02a984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319f99e0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319f99e0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21d02a984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21d02a98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621d02a984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621d02a984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21d02a984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21d02a984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6319f99e0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6319f99e0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21d02a984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21d02a984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621d02a984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621d02a984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621d02a984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621d02a984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record only.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3134907a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3134907a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21d02a984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21d02a984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21d02a984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21d02a984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do (progress report: max length = 12 pages):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Visualization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Confidence interval for weekly trend for each store (in report)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Baseline model (for each city?)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Log transformation (adjust for C, aim for normalized data)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Linear regression model (model in report)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Adjust for details in model fitting (take out traffic)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Random effect?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Difference between each city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Methodology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API research for event data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City profile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Industry: index/weight for each city (visitors vs. local) for Tourism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*Data source for generalization (any city profile)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Top events category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Weds, 10:00-10:30 Hacking session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31f214024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31f214024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631f214024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631f214024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21d02a984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21d02a984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21d02a984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21d02a984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21d02a984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21d02a984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31f21402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31f21402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31f214024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31f21402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31f214024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631f214024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31f21402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31f21402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Project: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RL Sales Prediction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6 Progress Report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572550" y="46011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Overall</a:t>
            </a:r>
            <a:r>
              <a:rPr lang="en"/>
              <a:t> baseline model with weekly trend, holiday and promotion day effects removed.</a:t>
            </a:r>
            <a:endParaRPr b="1"/>
          </a:p>
        </p:txBody>
      </p:sp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1690" r="0" t="3306"/>
          <a:stretch/>
        </p:blipFill>
        <p:spPr>
          <a:xfrm>
            <a:off x="1195375" y="76200"/>
            <a:ext cx="6931099" cy="466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Analysis</a:t>
            </a:r>
            <a:endParaRPr/>
          </a:p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729450" y="1926200"/>
            <a:ext cx="7688700" cy="29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Scope: FY 2020 - Aug/Sept, Orlando FOA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Target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One aggregated sum for each day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Features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'month', 'is_promo', 'is_holiday', 'traffic', 'food_drink',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# of events for each category ('business_professional', 'other', 'health_wellness', 'film_media_entertainment', 'family_education', 'school_activities')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'total_events'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Model: simple linear regression model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sz="1400"/>
              <a:t>R^2 = 0.95</a:t>
            </a:r>
            <a:endParaRPr b="1"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95% of variance in sales_retail is explained by the model.</a:t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Baseline Linear Regression Model</a:t>
            </a:r>
            <a:endParaRPr/>
          </a:p>
        </p:txBody>
      </p:sp>
      <p:pic>
        <p:nvPicPr>
          <p:cNvPr id="155" name="Google Shape;1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1013" y="90600"/>
            <a:ext cx="6422924" cy="428194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4"/>
          <p:cNvSpPr/>
          <p:nvPr/>
        </p:nvSpPr>
        <p:spPr>
          <a:xfrm>
            <a:off x="1946200" y="3016575"/>
            <a:ext cx="1821000" cy="814200"/>
          </a:xfrm>
          <a:prstGeom prst="ellipse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 Research: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Demographics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730000" y="1318650"/>
            <a:ext cx="4664700" cy="8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ORLANDO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ORLANDO FOA</a:t>
            </a:r>
            <a:r>
              <a:rPr lang="en" sz="1800"/>
              <a:t>/</a:t>
            </a:r>
            <a:r>
              <a:rPr lang="en" sz="1800"/>
              <a:t>LAKE BUENA VISTA FOA</a:t>
            </a:r>
            <a:endParaRPr sz="1800"/>
          </a:p>
        </p:txBody>
      </p:sp>
      <p:pic>
        <p:nvPicPr>
          <p:cNvPr id="167" name="Google Shape;1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625" y="2157750"/>
            <a:ext cx="2739674" cy="296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4422" y="986163"/>
            <a:ext cx="2478928" cy="150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61449" y="2285317"/>
            <a:ext cx="5630152" cy="2275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35301" y="2571745"/>
            <a:ext cx="6153123" cy="248648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6"/>
          <p:cNvSpPr txBox="1"/>
          <p:nvPr/>
        </p:nvSpPr>
        <p:spPr>
          <a:xfrm>
            <a:off x="5619000" y="2754050"/>
            <a:ext cx="785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Middle Class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6"/>
          <p:cNvSpPr txBox="1"/>
          <p:nvPr/>
        </p:nvSpPr>
        <p:spPr>
          <a:xfrm>
            <a:off x="7733675" y="2754050"/>
            <a:ext cx="785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High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Income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478750" y="780275"/>
            <a:ext cx="8151000" cy="32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#1. Business &amp; Professional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#2. Food &amp; Drink</a:t>
            </a:r>
            <a:endParaRPr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#3. Music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#4. Health &amp; Wellness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#5. Charity &amp; Causes</a:t>
            </a:r>
            <a:endParaRPr sz="3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type="title"/>
          </p:nvPr>
        </p:nvSpPr>
        <p:spPr>
          <a:xfrm>
            <a:off x="729450" y="1318650"/>
            <a:ext cx="5478300" cy="7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 VEGAS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LAS VEGAS NORTH/LAS VEGAS NORTH SOUTH</a:t>
            </a:r>
            <a:endParaRPr sz="1800"/>
          </a:p>
        </p:txBody>
      </p:sp>
      <p:pic>
        <p:nvPicPr>
          <p:cNvPr id="183" name="Google Shape;18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650" y="2248150"/>
            <a:ext cx="2371175" cy="270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3075" y="769657"/>
            <a:ext cx="2266025" cy="1697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33675" y="2800350"/>
            <a:ext cx="5649626" cy="229789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8"/>
          <p:cNvSpPr txBox="1"/>
          <p:nvPr/>
        </p:nvSpPr>
        <p:spPr>
          <a:xfrm>
            <a:off x="5741825" y="2927725"/>
            <a:ext cx="785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Middle Class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28"/>
          <p:cNvSpPr txBox="1"/>
          <p:nvPr/>
        </p:nvSpPr>
        <p:spPr>
          <a:xfrm>
            <a:off x="7709125" y="2927725"/>
            <a:ext cx="785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High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Income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8425" y="730875"/>
            <a:ext cx="4549326" cy="413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9"/>
          <p:cNvSpPr txBox="1"/>
          <p:nvPr>
            <p:ph type="title"/>
          </p:nvPr>
        </p:nvSpPr>
        <p:spPr>
          <a:xfrm>
            <a:off x="729450" y="1318650"/>
            <a:ext cx="2464500" cy="7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Economy</a:t>
            </a:r>
            <a:endParaRPr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729450" y="451725"/>
            <a:ext cx="7754400" cy="36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#1. Food &amp; Drink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#2. Music</a:t>
            </a:r>
            <a:endParaRPr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#3. Business &amp; Professional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#4. Other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#5. </a:t>
            </a:r>
            <a:r>
              <a:rPr lang="en" sz="3200"/>
              <a:t>Health &amp; Wellness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#6. Performing &amp; Visual Arts</a:t>
            </a:r>
            <a:endParaRPr sz="2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title"/>
          </p:nvPr>
        </p:nvSpPr>
        <p:spPr>
          <a:xfrm>
            <a:off x="729450" y="1318650"/>
            <a:ext cx="2566500" cy="8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LANCASTER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LANCASTER FSC</a:t>
            </a:r>
            <a:endParaRPr sz="1800"/>
          </a:p>
        </p:txBody>
      </p:sp>
      <p:pic>
        <p:nvPicPr>
          <p:cNvPr id="204" name="Google Shape;20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075" y="2186525"/>
            <a:ext cx="2325550" cy="273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1775" y="635375"/>
            <a:ext cx="2454950" cy="185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53100" y="2571750"/>
            <a:ext cx="5939826" cy="243707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1"/>
          <p:cNvSpPr txBox="1"/>
          <p:nvPr/>
        </p:nvSpPr>
        <p:spPr>
          <a:xfrm>
            <a:off x="7809875" y="2840750"/>
            <a:ext cx="773400" cy="4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High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Income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31"/>
          <p:cNvSpPr txBox="1"/>
          <p:nvPr/>
        </p:nvSpPr>
        <p:spPr>
          <a:xfrm>
            <a:off x="5712513" y="2840750"/>
            <a:ext cx="773400" cy="4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Middle Class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9575" y="770600"/>
            <a:ext cx="4538024" cy="412222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2"/>
          <p:cNvSpPr txBox="1"/>
          <p:nvPr>
            <p:ph type="title"/>
          </p:nvPr>
        </p:nvSpPr>
        <p:spPr>
          <a:xfrm>
            <a:off x="729450" y="1318650"/>
            <a:ext cx="2464500" cy="7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Economy</a:t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/>
          <p:nvPr>
            <p:ph type="title"/>
          </p:nvPr>
        </p:nvSpPr>
        <p:spPr>
          <a:xfrm>
            <a:off x="729450" y="733950"/>
            <a:ext cx="7688400" cy="32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#1. Music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#2. Business &amp; Professional</a:t>
            </a:r>
            <a:endParaRPr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#3. Health &amp; Wellness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#4. Charity &amp; Causes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#4. Performing &amp; Visual Arts</a:t>
            </a:r>
            <a:endParaRPr sz="3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729450" y="1318650"/>
            <a:ext cx="3320400" cy="8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TANNERSVILLE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TANNERSVILLE FOC</a:t>
            </a:r>
            <a:endParaRPr sz="1800"/>
          </a:p>
        </p:txBody>
      </p:sp>
      <p:pic>
        <p:nvPicPr>
          <p:cNvPr id="225" name="Google Shape;2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900" y="563875"/>
            <a:ext cx="3544875" cy="44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625" y="2157750"/>
            <a:ext cx="3087491" cy="2814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380550" y="719175"/>
            <a:ext cx="8359800" cy="33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#Hobbies &amp; Special Interest</a:t>
            </a:r>
            <a:endParaRPr sz="3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4175" y="1144875"/>
            <a:ext cx="5942227" cy="3837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6"/>
          <p:cNvSpPr txBox="1"/>
          <p:nvPr>
            <p:ph type="title"/>
          </p:nvPr>
        </p:nvSpPr>
        <p:spPr>
          <a:xfrm>
            <a:off x="256800" y="6096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 via Tableau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8"/>
          <p:cNvSpPr txBox="1"/>
          <p:nvPr>
            <p:ph idx="1" type="body"/>
          </p:nvPr>
        </p:nvSpPr>
        <p:spPr>
          <a:xfrm>
            <a:off x="729450" y="1404125"/>
            <a:ext cx="7688700" cy="29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Scarce features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Demographic features, e.g., population, income level, education level, race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Scarce data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Events data 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 sz="2000"/>
              <a:t>No capacity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 sz="2000"/>
              <a:t>No historical data</a:t>
            </a:r>
            <a:endParaRPr sz="2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Follow-ups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0"/>
          <p:cNvSpPr txBox="1"/>
          <p:nvPr>
            <p:ph type="title"/>
          </p:nvPr>
        </p:nvSpPr>
        <p:spPr>
          <a:xfrm>
            <a:off x="659000" y="62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 Transformation of Sales Data</a:t>
            </a:r>
            <a:endParaRPr/>
          </a:p>
        </p:txBody>
      </p:sp>
      <p:pic>
        <p:nvPicPr>
          <p:cNvPr id="258" name="Google Shape;25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1444575"/>
            <a:ext cx="4571999" cy="3432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520775"/>
            <a:ext cx="4434950" cy="329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730000" y="1318650"/>
            <a:ext cx="2550600" cy="6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Trend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730000" y="1946250"/>
            <a:ext cx="2898300" cy="15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Boost on weekends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Las Vegas North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Boost on Monday</a:t>
            </a:r>
            <a:endParaRPr sz="1800"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4951" y="834075"/>
            <a:ext cx="5289050" cy="40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 for Today</a:t>
            </a:r>
            <a:endParaRPr/>
          </a:p>
        </p:txBody>
      </p:sp>
      <p:sp>
        <p:nvSpPr>
          <p:cNvPr id="105" name="Google Shape;105;p16"/>
          <p:cNvSpPr txBox="1"/>
          <p:nvPr/>
        </p:nvSpPr>
        <p:spPr>
          <a:xfrm>
            <a:off x="874325" y="2222250"/>
            <a:ext cx="7304400" cy="23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●"/>
            </a:pPr>
            <a:r>
              <a:rPr b="1" lang="en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Baseline models for Orlando FOA</a:t>
            </a:r>
            <a:endParaRPr b="1"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●"/>
            </a:pPr>
            <a:r>
              <a:rPr b="1" lang="en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Context research: demographics</a:t>
            </a:r>
            <a:endParaRPr b="1"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Model Approaches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Causal Impact Algorithm</a:t>
            </a:r>
            <a:endParaRPr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Build a series of baseline models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Subtract the baselines from the original time series to get the effects of </a:t>
            </a:r>
            <a:r>
              <a:rPr i="1" lang="en" sz="1800"/>
              <a:t>events</a:t>
            </a:r>
            <a:endParaRPr i="1" sz="1800"/>
          </a:p>
        </p:txBody>
      </p:sp>
      <p:sp>
        <p:nvSpPr>
          <p:cNvPr id="112" name="Google Shape;112;p1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Regression Analysis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Y = sales_retail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X = factors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Models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Linear (baseline)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Polynomial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Support Vector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Decision Tree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Random Forest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Causal Impact Algorithm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Built</a:t>
            </a:r>
            <a:r>
              <a:rPr lang="en" sz="1800"/>
              <a:t> baselines for `holiday` and `promotion day`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572550" y="46011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Promotion day</a:t>
            </a:r>
            <a:r>
              <a:rPr lang="en"/>
              <a:t> b</a:t>
            </a:r>
            <a:r>
              <a:rPr lang="en"/>
              <a:t>aseline model with weekly trend removed. </a:t>
            </a: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 rotWithShape="1">
          <a:blip r:embed="rId3">
            <a:alphaModFix/>
          </a:blip>
          <a:srcRect b="0" l="0" r="0" t="4789"/>
          <a:stretch/>
        </p:blipFill>
        <p:spPr>
          <a:xfrm>
            <a:off x="1520800" y="76200"/>
            <a:ext cx="6666771" cy="460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idx="1" type="body"/>
          </p:nvPr>
        </p:nvSpPr>
        <p:spPr>
          <a:xfrm>
            <a:off x="572550" y="46011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Holiday</a:t>
            </a:r>
            <a:r>
              <a:rPr lang="en"/>
              <a:t> baseline model with weekly trend and effect of promotion day  removed.</a:t>
            </a:r>
            <a:endParaRPr b="1"/>
          </a:p>
        </p:txBody>
      </p:sp>
      <p:pic>
        <p:nvPicPr>
          <p:cNvPr id="130" name="Google Shape;130;p20"/>
          <p:cNvPicPr preferRelativeResize="0"/>
          <p:nvPr/>
        </p:nvPicPr>
        <p:blipFill rotWithShape="1">
          <a:blip r:embed="rId3">
            <a:alphaModFix/>
          </a:blip>
          <a:srcRect b="0" l="0" r="0" t="3595"/>
          <a:stretch/>
        </p:blipFill>
        <p:spPr>
          <a:xfrm>
            <a:off x="1124375" y="0"/>
            <a:ext cx="6776957" cy="460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572550" y="46011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Overall</a:t>
            </a:r>
            <a:r>
              <a:rPr lang="en"/>
              <a:t> baseline model with weekly trend, holiday and promotion day effects removed.</a:t>
            </a:r>
            <a:endParaRPr/>
          </a:p>
        </p:txBody>
      </p:sp>
      <p:pic>
        <p:nvPicPr>
          <p:cNvPr id="136" name="Google Shape;136;p21"/>
          <p:cNvPicPr preferRelativeResize="0"/>
          <p:nvPr/>
        </p:nvPicPr>
        <p:blipFill rotWithShape="1">
          <a:blip r:embed="rId3">
            <a:alphaModFix/>
          </a:blip>
          <a:srcRect b="2282" l="2695" r="0" t="3803"/>
          <a:stretch/>
        </p:blipFill>
        <p:spPr>
          <a:xfrm>
            <a:off x="1511200" y="114025"/>
            <a:ext cx="6546726" cy="448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250" y="0"/>
            <a:ext cx="7797476" cy="46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